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8229600" cx="14630400"/>
  <p:notesSz cx="8229600" cy="14630400"/>
  <p:embeddedFontLst>
    <p:embeddedFont>
      <p:font typeface="Marcellus"/>
      <p:regular r:id="rId12"/>
    </p:embeddedFont>
    <p:embeddedFont>
      <p:font typeface="Montserrat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ontserrat-regular.fntdata"/><Relationship Id="rId12" Type="http://schemas.openxmlformats.org/officeDocument/2006/relationships/font" Target="fonts/Marcellu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" name="Google Shape;3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" name="Google Shape;4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10.png"/><Relationship Id="rId7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7" name="Google Shape;3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0"/>
          <p:cNvSpPr/>
          <p:nvPr/>
        </p:nvSpPr>
        <p:spPr>
          <a:xfrm>
            <a:off x="793790" y="2507337"/>
            <a:ext cx="7556421" cy="169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Naive Bayes Variants: A Quick Reference Guide</a:t>
            </a:r>
            <a:endParaRPr b="0" i="0" sz="5100" u="none" cap="none" strike="noStrike"/>
          </a:p>
        </p:txBody>
      </p:sp>
      <p:sp>
        <p:nvSpPr>
          <p:cNvPr id="39" name="Google Shape;39;p10"/>
          <p:cNvSpPr/>
          <p:nvPr/>
        </p:nvSpPr>
        <p:spPr>
          <a:xfrm>
            <a:off x="793790" y="4542949"/>
            <a:ext cx="7556421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Different data types require different approaches. Understanding which Naive Bayes variant to use can dramatically improve your classification results. Let's explore the three essential models every data scientist should know.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793790" y="834985"/>
            <a:ext cx="6521291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Gaussian Naive Bayes</a:t>
            </a:r>
            <a:endParaRPr b="0" i="0" sz="5100" u="none" cap="none" strike="noStrike"/>
          </a:p>
        </p:txBody>
      </p:sp>
      <p:sp>
        <p:nvSpPr>
          <p:cNvPr id="46" name="Google Shape;46;p11"/>
          <p:cNvSpPr/>
          <p:nvPr/>
        </p:nvSpPr>
        <p:spPr>
          <a:xfrm>
            <a:off x="793790" y="2249686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What It Does</a:t>
            </a:r>
            <a:endParaRPr b="0" i="0" sz="2550" u="none" cap="none" strike="noStrike"/>
          </a:p>
        </p:txBody>
      </p:sp>
      <p:sp>
        <p:nvSpPr>
          <p:cNvPr id="47" name="Google Shape;47;p11"/>
          <p:cNvSpPr/>
          <p:nvPr/>
        </p:nvSpPr>
        <p:spPr>
          <a:xfrm>
            <a:off x="793790" y="2900363"/>
            <a:ext cx="6244709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Designed specifically for continuous numerical features that follow a normal distribution. The algorithm assumes your data forms the classic bell curve pattern.</a:t>
            </a:r>
            <a:endParaRPr b="0" i="0" sz="1750" u="none" cap="none" strike="noStrike"/>
          </a:p>
        </p:txBody>
      </p:sp>
      <p:sp>
        <p:nvSpPr>
          <p:cNvPr id="48" name="Google Shape;48;p11"/>
          <p:cNvSpPr/>
          <p:nvPr/>
        </p:nvSpPr>
        <p:spPr>
          <a:xfrm>
            <a:off x="793790" y="4306372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Common Features</a:t>
            </a:r>
            <a:endParaRPr b="0" i="0" sz="2550" u="none" cap="none" strike="noStrike"/>
          </a:p>
        </p:txBody>
      </p:sp>
      <p:sp>
        <p:nvSpPr>
          <p:cNvPr id="49" name="Google Shape;49;p11"/>
          <p:cNvSpPr/>
          <p:nvPr/>
        </p:nvSpPr>
        <p:spPr>
          <a:xfrm>
            <a:off x="793790" y="4957048"/>
            <a:ext cx="6244709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Char char="•"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Height and weight measurements</a:t>
            </a:r>
            <a:endParaRPr b="0" i="0" sz="17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793790" y="5331143"/>
            <a:ext cx="6244709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Char char="•"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Temperature readings</a:t>
            </a:r>
            <a:endParaRPr b="0" i="0" sz="1750" u="none" cap="none" strike="noStrike"/>
          </a:p>
        </p:txBody>
      </p:sp>
      <p:sp>
        <p:nvSpPr>
          <p:cNvPr id="51" name="Google Shape;51;p11"/>
          <p:cNvSpPr/>
          <p:nvPr/>
        </p:nvSpPr>
        <p:spPr>
          <a:xfrm>
            <a:off x="793790" y="5705237"/>
            <a:ext cx="6244709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Char char="•"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Blood pressure values</a:t>
            </a:r>
            <a:endParaRPr b="0" i="0" sz="1750" u="none" cap="none" strike="noStrike"/>
          </a:p>
        </p:txBody>
      </p:sp>
      <p:sp>
        <p:nvSpPr>
          <p:cNvPr id="52" name="Google Shape;52;p11"/>
          <p:cNvSpPr/>
          <p:nvPr/>
        </p:nvSpPr>
        <p:spPr>
          <a:xfrm>
            <a:off x="793790" y="6079331"/>
            <a:ext cx="6244709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Char char="•"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Sensor data streams</a:t>
            </a:r>
            <a:endParaRPr b="0" i="0" sz="1750" u="none" cap="none" strike="noStrike"/>
          </a:p>
        </p:txBody>
      </p:sp>
      <p:pic>
        <p:nvPicPr>
          <p:cNvPr descr="preencoded.png" id="53" name="Google Shape;5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9521" y="2278023"/>
            <a:ext cx="6244709" cy="312229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1"/>
          <p:cNvSpPr/>
          <p:nvPr/>
        </p:nvSpPr>
        <p:spPr>
          <a:xfrm>
            <a:off x="7599521" y="5655469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Perfect Use Case</a:t>
            </a:r>
            <a:endParaRPr b="0" i="0" sz="2550" u="none" cap="none" strike="noStrike"/>
          </a:p>
        </p:txBody>
      </p:sp>
      <p:sp>
        <p:nvSpPr>
          <p:cNvPr id="55" name="Google Shape;55;p11"/>
          <p:cNvSpPr/>
          <p:nvPr/>
        </p:nvSpPr>
        <p:spPr>
          <a:xfrm>
            <a:off x="7599521" y="6306145"/>
            <a:ext cx="6244709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1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Medical diagnosis systems</a:t>
            </a: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 leverage Gaussian NB to classify patient conditions based on continuous vitals like heart rate, body temperature, and lab test results.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/>
          <p:nvPr/>
        </p:nvSpPr>
        <p:spPr>
          <a:xfrm>
            <a:off x="586502" y="460891"/>
            <a:ext cx="5344478" cy="626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666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750"/>
              <a:buFont typeface="Marcellus"/>
              <a:buNone/>
            </a:pPr>
            <a:r>
              <a:rPr b="0" i="0" lang="en-US" sz="37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Multinomial Naive Bayes</a:t>
            </a:r>
            <a:endParaRPr b="0" i="0" sz="3750" u="none" cap="none" strike="noStrike"/>
          </a:p>
        </p:txBody>
      </p:sp>
      <p:sp>
        <p:nvSpPr>
          <p:cNvPr id="62" name="Google Shape;62;p12"/>
          <p:cNvSpPr/>
          <p:nvPr/>
        </p:nvSpPr>
        <p:spPr>
          <a:xfrm>
            <a:off x="586502" y="1338620"/>
            <a:ext cx="4374118" cy="1883926"/>
          </a:xfrm>
          <a:prstGeom prst="roundRect">
            <a:avLst>
              <a:gd fmla="val 5824" name="adj"/>
            </a:avLst>
          </a:prstGeom>
          <a:solidFill>
            <a:srgbClr val="FFFFF4">
              <a:alpha val="94901"/>
            </a:srgbClr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2"/>
          <p:cNvSpPr/>
          <p:nvPr/>
        </p:nvSpPr>
        <p:spPr>
          <a:xfrm>
            <a:off x="563642" y="1338620"/>
            <a:ext cx="91440" cy="1883926"/>
          </a:xfrm>
          <a:prstGeom prst="roundRect">
            <a:avLst>
              <a:gd fmla="val 76984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2"/>
          <p:cNvSpPr/>
          <p:nvPr/>
        </p:nvSpPr>
        <p:spPr>
          <a:xfrm>
            <a:off x="845463" y="1529001"/>
            <a:ext cx="2409230" cy="3132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How It Works</a:t>
            </a:r>
            <a:endParaRPr b="0" i="0" sz="1850" u="none" cap="none" strike="noStrike"/>
          </a:p>
        </p:txBody>
      </p:sp>
      <p:sp>
        <p:nvSpPr>
          <p:cNvPr id="65" name="Google Shape;65;p12"/>
          <p:cNvSpPr/>
          <p:nvPr/>
        </p:nvSpPr>
        <p:spPr>
          <a:xfrm>
            <a:off x="845463" y="1942743"/>
            <a:ext cx="3924776" cy="8715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Processes count-based features where frequency matters. Tracks how many times each feature appears, making it ideal for discrete data.</a:t>
            </a:r>
            <a:endParaRPr b="0" i="0" sz="1300" u="none" cap="none" strike="noStrike"/>
          </a:p>
        </p:txBody>
      </p:sp>
      <p:sp>
        <p:nvSpPr>
          <p:cNvPr id="66" name="Google Shape;66;p12"/>
          <p:cNvSpPr/>
          <p:nvPr/>
        </p:nvSpPr>
        <p:spPr>
          <a:xfrm>
            <a:off x="5128141" y="1338620"/>
            <a:ext cx="4374118" cy="1883926"/>
          </a:xfrm>
          <a:prstGeom prst="roundRect">
            <a:avLst>
              <a:gd fmla="val 5824" name="adj"/>
            </a:avLst>
          </a:prstGeom>
          <a:solidFill>
            <a:srgbClr val="FFFFF4">
              <a:alpha val="94901"/>
            </a:srgbClr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/>
          <p:nvPr/>
        </p:nvSpPr>
        <p:spPr>
          <a:xfrm>
            <a:off x="5105281" y="1338620"/>
            <a:ext cx="91440" cy="1883926"/>
          </a:xfrm>
          <a:prstGeom prst="roundRect">
            <a:avLst>
              <a:gd fmla="val 76984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2"/>
          <p:cNvSpPr/>
          <p:nvPr/>
        </p:nvSpPr>
        <p:spPr>
          <a:xfrm>
            <a:off x="5387102" y="1529001"/>
            <a:ext cx="2409230" cy="3132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Typical Features</a:t>
            </a:r>
            <a:endParaRPr b="0" i="0" sz="1850" u="none" cap="none" strike="noStrike"/>
          </a:p>
        </p:txBody>
      </p:sp>
      <p:sp>
        <p:nvSpPr>
          <p:cNvPr id="69" name="Google Shape;69;p12"/>
          <p:cNvSpPr/>
          <p:nvPr/>
        </p:nvSpPr>
        <p:spPr>
          <a:xfrm>
            <a:off x="5387102" y="1942743"/>
            <a:ext cx="3924776" cy="653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Word counts in documents, term frequencies in emails, occurrence counts of categorical events, and document-term matrices.</a:t>
            </a:r>
            <a:endParaRPr b="0" i="0" sz="1300" u="none" cap="none" strike="noStrike"/>
          </a:p>
        </p:txBody>
      </p:sp>
      <p:sp>
        <p:nvSpPr>
          <p:cNvPr id="70" name="Google Shape;70;p12"/>
          <p:cNvSpPr/>
          <p:nvPr/>
        </p:nvSpPr>
        <p:spPr>
          <a:xfrm>
            <a:off x="9669780" y="1338620"/>
            <a:ext cx="4374118" cy="1883926"/>
          </a:xfrm>
          <a:prstGeom prst="roundRect">
            <a:avLst>
              <a:gd fmla="val 5824" name="adj"/>
            </a:avLst>
          </a:prstGeom>
          <a:solidFill>
            <a:srgbClr val="FFFFF4">
              <a:alpha val="94901"/>
            </a:srgbClr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2"/>
          <p:cNvSpPr/>
          <p:nvPr/>
        </p:nvSpPr>
        <p:spPr>
          <a:xfrm>
            <a:off x="9646920" y="1338620"/>
            <a:ext cx="91440" cy="1883926"/>
          </a:xfrm>
          <a:prstGeom prst="roundRect">
            <a:avLst>
              <a:gd fmla="val 76984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2"/>
          <p:cNvSpPr/>
          <p:nvPr/>
        </p:nvSpPr>
        <p:spPr>
          <a:xfrm>
            <a:off x="9928741" y="1529001"/>
            <a:ext cx="2409230" cy="3132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NLP Champion</a:t>
            </a:r>
            <a:endParaRPr b="0" i="0" sz="1850" u="none" cap="none" strike="noStrike"/>
          </a:p>
        </p:txBody>
      </p:sp>
      <p:sp>
        <p:nvSpPr>
          <p:cNvPr id="73" name="Google Shape;73;p12"/>
          <p:cNvSpPr/>
          <p:nvPr/>
        </p:nvSpPr>
        <p:spPr>
          <a:xfrm>
            <a:off x="9928741" y="1942743"/>
            <a:ext cx="3924776" cy="10894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Text classification tasks</a:t>
            </a: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 are where Multinomial NB shines: spam detection, sentiment analysis, topic categorization, and document classification all benefit from its count-based approach.</a:t>
            </a:r>
            <a:endParaRPr b="0" i="0" sz="1300" u="none" cap="none" strike="noStrike"/>
          </a:p>
        </p:txBody>
      </p:sp>
      <p:pic>
        <p:nvPicPr>
          <p:cNvPr descr="preencoded.png" id="74" name="Google Shape;7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48815" y="3473897"/>
            <a:ext cx="9285806" cy="4360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/>
        </p:nvSpPr>
        <p:spPr>
          <a:xfrm>
            <a:off x="487204" y="382786"/>
            <a:ext cx="4002048" cy="520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150"/>
              <a:buFont typeface="Marcellus"/>
              <a:buNone/>
            </a:pPr>
            <a:r>
              <a:rPr b="0" i="0" lang="en-US" sz="31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Bernoulli Naive Bayes</a:t>
            </a:r>
            <a:endParaRPr b="0" i="0" sz="3150" u="none" cap="none" strike="noStrike"/>
          </a:p>
        </p:txBody>
      </p:sp>
      <p:sp>
        <p:nvSpPr>
          <p:cNvPr id="81" name="Google Shape;81;p13"/>
          <p:cNvSpPr/>
          <p:nvPr/>
        </p:nvSpPr>
        <p:spPr>
          <a:xfrm>
            <a:off x="487204" y="1111687"/>
            <a:ext cx="4459129" cy="1751767"/>
          </a:xfrm>
          <a:prstGeom prst="roundRect">
            <a:avLst>
              <a:gd fmla="val 3338" name="adj"/>
            </a:avLst>
          </a:prstGeom>
          <a:solidFill>
            <a:srgbClr val="FFFFF4"/>
          </a:solidFill>
          <a:ln cap="flat" cmpd="sng" w="15225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641628" y="1266111"/>
            <a:ext cx="417552" cy="417552"/>
          </a:xfrm>
          <a:prstGeom prst="roundRect">
            <a:avLst>
              <a:gd fmla="val 2189687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3" name="Google Shape;8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404" y="1380887"/>
            <a:ext cx="187881" cy="18788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/>
          <p:nvPr/>
        </p:nvSpPr>
        <p:spPr>
          <a:xfrm>
            <a:off x="641628" y="1822847"/>
            <a:ext cx="2167295" cy="2601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arcellus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Binary Feature Specialist</a:t>
            </a:r>
            <a:endParaRPr b="0" i="0" sz="1550" u="none" cap="none" strike="noStrike"/>
          </a:p>
        </p:txBody>
      </p:sp>
      <p:sp>
        <p:nvSpPr>
          <p:cNvPr id="85" name="Google Shape;85;p13"/>
          <p:cNvSpPr/>
          <p:nvPr/>
        </p:nvSpPr>
        <p:spPr>
          <a:xfrm>
            <a:off x="641628" y="2166461"/>
            <a:ext cx="4150281" cy="542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050"/>
              <a:buFont typeface="Montserrat"/>
              <a:buNone/>
            </a:pPr>
            <a:r>
              <a:rPr b="0" i="0" lang="en-US" sz="10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Handles features that can only be true or false, present or absent. The simplest but surprisingly powerful variant for specific use cases.</a:t>
            </a:r>
            <a:endParaRPr b="0" i="0" sz="1050" u="none" cap="none" strike="noStrike"/>
          </a:p>
        </p:txBody>
      </p:sp>
      <p:sp>
        <p:nvSpPr>
          <p:cNvPr id="86" name="Google Shape;86;p13"/>
          <p:cNvSpPr/>
          <p:nvPr/>
        </p:nvSpPr>
        <p:spPr>
          <a:xfrm>
            <a:off x="5085517" y="1111687"/>
            <a:ext cx="4459248" cy="1751767"/>
          </a:xfrm>
          <a:prstGeom prst="roundRect">
            <a:avLst>
              <a:gd fmla="val 3338" name="adj"/>
            </a:avLst>
          </a:prstGeom>
          <a:solidFill>
            <a:srgbClr val="FFFFF4"/>
          </a:solidFill>
          <a:ln cap="flat" cmpd="sng" w="15225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5239941" y="1266111"/>
            <a:ext cx="417552" cy="417552"/>
          </a:xfrm>
          <a:prstGeom prst="roundRect">
            <a:avLst>
              <a:gd fmla="val 2189687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8" name="Google Shape;8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54717" y="1380887"/>
            <a:ext cx="187881" cy="18788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/>
          <p:nvPr/>
        </p:nvSpPr>
        <p:spPr>
          <a:xfrm>
            <a:off x="5239941" y="1822847"/>
            <a:ext cx="2002869" cy="2601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arcellus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Common Applications</a:t>
            </a:r>
            <a:endParaRPr b="0" i="0" sz="1550" u="none" cap="none" strike="noStrike"/>
          </a:p>
        </p:txBody>
      </p:sp>
      <p:sp>
        <p:nvSpPr>
          <p:cNvPr id="90" name="Google Shape;90;p13"/>
          <p:cNvSpPr/>
          <p:nvPr/>
        </p:nvSpPr>
        <p:spPr>
          <a:xfrm>
            <a:off x="5239941" y="2166461"/>
            <a:ext cx="4150400" cy="542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050"/>
              <a:buFont typeface="Montserrat"/>
              <a:buNone/>
            </a:pPr>
            <a:r>
              <a:rPr b="0" i="0" lang="en-US" sz="10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Word presence detection (not counting), binary text features, yes/no survey responses, and feature existence patterns.</a:t>
            </a:r>
            <a:endParaRPr b="0" i="0" sz="1050" u="none" cap="none" strike="noStrike"/>
          </a:p>
        </p:txBody>
      </p:sp>
      <p:sp>
        <p:nvSpPr>
          <p:cNvPr id="91" name="Google Shape;91;p13"/>
          <p:cNvSpPr/>
          <p:nvPr/>
        </p:nvSpPr>
        <p:spPr>
          <a:xfrm>
            <a:off x="9683948" y="1111687"/>
            <a:ext cx="4459129" cy="1751767"/>
          </a:xfrm>
          <a:prstGeom prst="roundRect">
            <a:avLst>
              <a:gd fmla="val 3338" name="adj"/>
            </a:avLst>
          </a:prstGeom>
          <a:solidFill>
            <a:srgbClr val="FFFFF4"/>
          </a:solidFill>
          <a:ln cap="flat" cmpd="sng" w="15225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9838373" y="1266111"/>
            <a:ext cx="417552" cy="417552"/>
          </a:xfrm>
          <a:prstGeom prst="roundRect">
            <a:avLst>
              <a:gd fmla="val 2189687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3" name="Google Shape;93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53149" y="1380887"/>
            <a:ext cx="187881" cy="18788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3"/>
          <p:cNvSpPr/>
          <p:nvPr/>
        </p:nvSpPr>
        <p:spPr>
          <a:xfrm>
            <a:off x="9838373" y="1822847"/>
            <a:ext cx="2000964" cy="2601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arcellus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When to Choose It</a:t>
            </a:r>
            <a:endParaRPr b="0" i="0" sz="1550" u="none" cap="none" strike="noStrike"/>
          </a:p>
        </p:txBody>
      </p:sp>
      <p:sp>
        <p:nvSpPr>
          <p:cNvPr id="95" name="Google Shape;95;p13"/>
          <p:cNvSpPr/>
          <p:nvPr/>
        </p:nvSpPr>
        <p:spPr>
          <a:xfrm>
            <a:off x="9838373" y="2166461"/>
            <a:ext cx="4150281" cy="542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050"/>
              <a:buFont typeface="Montserrat"/>
              <a:buNone/>
            </a:pPr>
            <a:r>
              <a:rPr b="0" i="0" lang="en-US" sz="10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Excellent for </a:t>
            </a:r>
            <a:r>
              <a:rPr b="1" i="0" lang="en-US" sz="10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simple text classification</a:t>
            </a:r>
            <a:r>
              <a:rPr b="0" i="0" lang="en-US" sz="10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 where you only care whether a word appears, not how often. Think spam filters that flag based on presence of specific terms.</a:t>
            </a:r>
            <a:endParaRPr b="0" i="0" sz="1050" u="none" cap="none" strike="noStrike"/>
          </a:p>
        </p:txBody>
      </p:sp>
      <p:pic>
        <p:nvPicPr>
          <p:cNvPr descr="preencoded.png" id="96" name="Google Shape;96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52700" y="3072149"/>
            <a:ext cx="9177352" cy="500817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/>
          <p:nvPr/>
        </p:nvSpPr>
        <p:spPr>
          <a:xfrm>
            <a:off x="10011727" y="3145274"/>
            <a:ext cx="4138970" cy="180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050"/>
              <a:buFont typeface="Arial"/>
              <a:buNone/>
            </a:pPr>
            <a:r>
              <a:t/>
            </a:r>
            <a:endParaRPr b="0" i="0" sz="10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/>
          <p:nvPr/>
        </p:nvSpPr>
        <p:spPr>
          <a:xfrm>
            <a:off x="650558" y="511135"/>
            <a:ext cx="6509623" cy="694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61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200"/>
              <a:buFont typeface="Marcellus"/>
              <a:buNone/>
            </a:pPr>
            <a:r>
              <a:rPr b="0" i="0" lang="en-US" sz="42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Choosing the Right Variant</a:t>
            </a:r>
            <a:endParaRPr b="0" i="0" sz="4200" u="none" cap="none" strike="noStrike"/>
          </a:p>
        </p:txBody>
      </p:sp>
      <p:pic>
        <p:nvPicPr>
          <p:cNvPr descr="preencoded.png" id="104" name="Google Shape;10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0558" y="1693664"/>
            <a:ext cx="8780978" cy="623006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/>
          <p:nvPr/>
        </p:nvSpPr>
        <p:spPr>
          <a:xfrm>
            <a:off x="9892546" y="2402211"/>
            <a:ext cx="4094700" cy="9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Selecting the appropriate Naive Bayes variant is crucial for effective classification. Consider your data type and problem statement:</a:t>
            </a:r>
            <a:endParaRPr b="0" i="0" sz="1450" u="none" cap="none" strike="noStrike"/>
          </a:p>
        </p:txBody>
      </p:sp>
      <p:sp>
        <p:nvSpPr>
          <p:cNvPr id="106" name="Google Shape;106;p14"/>
          <p:cNvSpPr/>
          <p:nvPr/>
        </p:nvSpPr>
        <p:spPr>
          <a:xfrm>
            <a:off x="9892546" y="3535805"/>
            <a:ext cx="40947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1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Gaussian Naive Bayes:</a:t>
            </a: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 Best for continuous data that follows a Gaussian (normal) distribution.</a:t>
            </a:r>
            <a:endParaRPr b="0" i="0" sz="1450" u="none" cap="none" strike="noStrike"/>
          </a:p>
        </p:txBody>
      </p:sp>
      <p:sp>
        <p:nvSpPr>
          <p:cNvPr id="107" name="Google Shape;107;p14"/>
          <p:cNvSpPr/>
          <p:nvPr/>
        </p:nvSpPr>
        <p:spPr>
          <a:xfrm>
            <a:off x="9892546" y="4325547"/>
            <a:ext cx="4094700" cy="9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1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Multinomial Naive Bayes:</a:t>
            </a: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 Ideal for discrete features representing counts, such as word frequencies in text classification.</a:t>
            </a:r>
            <a:endParaRPr b="0" i="0" sz="1450" u="none" cap="none" strike="noStrike"/>
          </a:p>
        </p:txBody>
      </p:sp>
      <p:sp>
        <p:nvSpPr>
          <p:cNvPr id="108" name="Google Shape;108;p14"/>
          <p:cNvSpPr/>
          <p:nvPr/>
        </p:nvSpPr>
        <p:spPr>
          <a:xfrm>
            <a:off x="9892546" y="5356866"/>
            <a:ext cx="4094700" cy="9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1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Bernoulli Naive Bayes:</a:t>
            </a: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 Suited for binary features, where only the presence or absence of a feature matters (e.g., whether a word appears in a document).</a:t>
            </a:r>
            <a:endParaRPr b="0" i="0" sz="1450" u="none" cap="none" strike="noStrike"/>
          </a:p>
        </p:txBody>
      </p:sp>
      <p:sp>
        <p:nvSpPr>
          <p:cNvPr id="109" name="Google Shape;109;p14"/>
          <p:cNvSpPr/>
          <p:nvPr/>
        </p:nvSpPr>
        <p:spPr>
          <a:xfrm>
            <a:off x="9892546" y="6490460"/>
            <a:ext cx="40947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Aligning the variant with your data characteristics optimizes model performance and interpretability.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/>
          <p:nvPr/>
        </p:nvSpPr>
        <p:spPr>
          <a:xfrm>
            <a:off x="793790" y="1099423"/>
            <a:ext cx="11239619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Quick Reference: Use Cases by Variant</a:t>
            </a:r>
            <a:endParaRPr b="0" i="0" sz="5100" u="none" cap="none" strike="noStrike"/>
          </a:p>
        </p:txBody>
      </p:sp>
      <p:pic>
        <p:nvPicPr>
          <p:cNvPr descr="preencoded.png" id="116" name="Google Shape;11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400776"/>
            <a:ext cx="2411968" cy="24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5"/>
          <p:cNvSpPr/>
          <p:nvPr/>
        </p:nvSpPr>
        <p:spPr>
          <a:xfrm>
            <a:off x="793790" y="5096232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Gaussian Naive Bayes</a:t>
            </a:r>
            <a:endParaRPr b="0" i="0" sz="2550" u="none" cap="none" strike="noStrike"/>
          </a:p>
        </p:txBody>
      </p:sp>
      <p:sp>
        <p:nvSpPr>
          <p:cNvPr id="118" name="Google Shape;118;p15"/>
          <p:cNvSpPr/>
          <p:nvPr/>
        </p:nvSpPr>
        <p:spPr>
          <a:xfrm>
            <a:off x="793790" y="5656183"/>
            <a:ext cx="4158615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1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Continuous numerical data:</a:t>
            </a: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 Medical diagnostics, sensor readings, scientific measurements, financial metrics, and any normally distributed features.</a:t>
            </a:r>
            <a:endParaRPr b="0" i="0" sz="1750" u="none" cap="none" strike="noStrike"/>
          </a:p>
        </p:txBody>
      </p:sp>
      <p:pic>
        <p:nvPicPr>
          <p:cNvPr descr="preencoded.png" id="119" name="Google Shape;11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5893" y="2400776"/>
            <a:ext cx="2411968" cy="24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/>
          <p:nvPr/>
        </p:nvSpPr>
        <p:spPr>
          <a:xfrm>
            <a:off x="5235893" y="5096232"/>
            <a:ext cx="3616762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Multinomial Naive Bayes</a:t>
            </a:r>
            <a:endParaRPr b="0" i="0" sz="2550" u="none" cap="none" strike="noStrike"/>
          </a:p>
        </p:txBody>
      </p:sp>
      <p:sp>
        <p:nvSpPr>
          <p:cNvPr id="121" name="Google Shape;121;p15"/>
          <p:cNvSpPr/>
          <p:nvPr/>
        </p:nvSpPr>
        <p:spPr>
          <a:xfrm>
            <a:off x="5235893" y="5656183"/>
            <a:ext cx="4158615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1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Count-based text data:</a:t>
            </a: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 Document classification, sentiment analysis, topic modeling, spam detection with word frequencies, and any discrete count features.</a:t>
            </a:r>
            <a:endParaRPr b="0" i="0" sz="1750" u="none" cap="none" strike="noStrike"/>
          </a:p>
        </p:txBody>
      </p:sp>
      <p:pic>
        <p:nvPicPr>
          <p:cNvPr descr="preencoded.png" id="122" name="Google Shape;122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7995" y="2400776"/>
            <a:ext cx="2411968" cy="24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/>
          <p:nvPr/>
        </p:nvSpPr>
        <p:spPr>
          <a:xfrm>
            <a:off x="9677995" y="5096232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Bernoulli Naive Bayes</a:t>
            </a:r>
            <a:endParaRPr b="0" i="0" sz="2550" u="none" cap="none" strike="noStrike"/>
          </a:p>
        </p:txBody>
      </p:sp>
      <p:sp>
        <p:nvSpPr>
          <p:cNvPr id="124" name="Google Shape;124;p15"/>
          <p:cNvSpPr/>
          <p:nvPr/>
        </p:nvSpPr>
        <p:spPr>
          <a:xfrm>
            <a:off x="9677995" y="5656183"/>
            <a:ext cx="4158615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1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Binary text patterns:</a:t>
            </a: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 Simple spam filters, keyword presence detection, binary feature classification, and short text categorization tasks.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/>
          <p:nvPr/>
        </p:nvSpPr>
        <p:spPr>
          <a:xfrm>
            <a:off x="635556" y="955358"/>
            <a:ext cx="13278445" cy="678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268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100"/>
              <a:buFont typeface="Marcellus"/>
              <a:buNone/>
            </a:pPr>
            <a:r>
              <a:rPr b="0" i="0" lang="en-US" sz="4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Decision Framework: Which Variant Should You Choose?</a:t>
            </a:r>
            <a:endParaRPr b="0" i="0" sz="4100" u="none" cap="none" strike="noStrike"/>
          </a:p>
        </p:txBody>
      </p:sp>
      <p:sp>
        <p:nvSpPr>
          <p:cNvPr id="131" name="Google Shape;131;p16"/>
          <p:cNvSpPr/>
          <p:nvPr/>
        </p:nvSpPr>
        <p:spPr>
          <a:xfrm>
            <a:off x="635556" y="2269688"/>
            <a:ext cx="6588800" cy="1814632"/>
          </a:xfrm>
          <a:prstGeom prst="roundRect">
            <a:avLst>
              <a:gd fmla="val 6047" name="adj"/>
            </a:avLst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635556" y="2246828"/>
            <a:ext cx="6588800" cy="91440"/>
          </a:xfrm>
          <a:prstGeom prst="roundRect">
            <a:avLst>
              <a:gd fmla="val 83420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3657481" y="1997273"/>
            <a:ext cx="544830" cy="544830"/>
          </a:xfrm>
          <a:prstGeom prst="roundRect">
            <a:avLst>
              <a:gd fmla="val 16783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4" name="Google Shape;13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0954" y="2160627"/>
            <a:ext cx="217884" cy="21788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/>
          <p:nvPr/>
        </p:nvSpPr>
        <p:spPr>
          <a:xfrm>
            <a:off x="839986" y="2723674"/>
            <a:ext cx="2610683" cy="339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26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050"/>
              <a:buFont typeface="Marcellus"/>
              <a:buNone/>
            </a:pPr>
            <a:r>
              <a:rPr b="0" i="0" lang="en-US" sz="20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Let Your Data Decide</a:t>
            </a:r>
            <a:endParaRPr b="0" i="0" sz="2050" u="none" cap="none" strike="noStrike"/>
          </a:p>
        </p:txBody>
      </p:sp>
      <p:sp>
        <p:nvSpPr>
          <p:cNvPr id="136" name="Google Shape;136;p16"/>
          <p:cNvSpPr/>
          <p:nvPr/>
        </p:nvSpPr>
        <p:spPr>
          <a:xfrm>
            <a:off x="839986" y="3171944"/>
            <a:ext cx="6179939" cy="471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14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choice isn't arbitrary—your feature types determine the best variant. Look at what you're measuring first.</a:t>
            </a:r>
            <a:endParaRPr b="0" i="0" sz="1400" u="none" cap="none" strike="noStrike"/>
          </a:p>
        </p:txBody>
      </p:sp>
      <p:sp>
        <p:nvSpPr>
          <p:cNvPr id="137" name="Google Shape;137;p16"/>
          <p:cNvSpPr/>
          <p:nvPr/>
        </p:nvSpPr>
        <p:spPr>
          <a:xfrm>
            <a:off x="7405926" y="2269688"/>
            <a:ext cx="6588919" cy="1814632"/>
          </a:xfrm>
          <a:prstGeom prst="roundRect">
            <a:avLst>
              <a:gd fmla="val 6047" name="adj"/>
            </a:avLst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7405926" y="2246828"/>
            <a:ext cx="6588919" cy="91440"/>
          </a:xfrm>
          <a:prstGeom prst="roundRect">
            <a:avLst>
              <a:gd fmla="val 83420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/>
          <p:nvPr/>
        </p:nvSpPr>
        <p:spPr>
          <a:xfrm>
            <a:off x="10427970" y="1997273"/>
            <a:ext cx="544830" cy="544830"/>
          </a:xfrm>
          <a:prstGeom prst="roundRect">
            <a:avLst>
              <a:gd fmla="val 16783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0" name="Google Shape;14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91443" y="2160627"/>
            <a:ext cx="217884" cy="21788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/>
          <p:nvPr/>
        </p:nvSpPr>
        <p:spPr>
          <a:xfrm>
            <a:off x="7610356" y="2723674"/>
            <a:ext cx="3984308" cy="339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26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050"/>
              <a:buFont typeface="Marcellus"/>
              <a:buNone/>
            </a:pPr>
            <a:r>
              <a:rPr b="0" i="0" lang="en-US" sz="20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Text Data? Start with Multinomial</a:t>
            </a:r>
            <a:endParaRPr b="0" i="0" sz="2050" u="none" cap="none" strike="noStrike"/>
          </a:p>
        </p:txBody>
      </p:sp>
      <p:sp>
        <p:nvSpPr>
          <p:cNvPr id="142" name="Google Shape;142;p16"/>
          <p:cNvSpPr/>
          <p:nvPr/>
        </p:nvSpPr>
        <p:spPr>
          <a:xfrm>
            <a:off x="7610356" y="3171944"/>
            <a:ext cx="6180058" cy="707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14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For most NLP tasks with word counts or term frequencies, </a:t>
            </a:r>
            <a:r>
              <a:rPr b="1" i="0" lang="en-US" sz="1400" u="none" cap="none" strike="noStrike">
                <a:solidFill>
                  <a:srgbClr val="FF954F"/>
                </a:solidFill>
                <a:latin typeface="Montserrat"/>
                <a:ea typeface="Montserrat"/>
                <a:cs typeface="Montserrat"/>
                <a:sym typeface="Montserrat"/>
              </a:rPr>
              <a:t>Multinomial is your default choice</a:t>
            </a: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. It captures frequency patterns effectively.</a:t>
            </a:r>
            <a:endParaRPr b="0" i="0" sz="1400" u="none" cap="none" strike="noStrike"/>
          </a:p>
        </p:txBody>
      </p:sp>
      <p:sp>
        <p:nvSpPr>
          <p:cNvPr id="143" name="Google Shape;143;p16"/>
          <p:cNvSpPr/>
          <p:nvPr/>
        </p:nvSpPr>
        <p:spPr>
          <a:xfrm>
            <a:off x="635556" y="4538305"/>
            <a:ext cx="6588800" cy="1578650"/>
          </a:xfrm>
          <a:prstGeom prst="roundRect">
            <a:avLst>
              <a:gd fmla="val 6951" name="adj"/>
            </a:avLst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635556" y="4515445"/>
            <a:ext cx="6588800" cy="91440"/>
          </a:xfrm>
          <a:prstGeom prst="roundRect">
            <a:avLst>
              <a:gd fmla="val 83420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3657481" y="4265890"/>
            <a:ext cx="544830" cy="544830"/>
          </a:xfrm>
          <a:prstGeom prst="roundRect">
            <a:avLst>
              <a:gd fmla="val 16783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6" name="Google Shape;14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20954" y="4429244"/>
            <a:ext cx="217884" cy="21788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6"/>
          <p:cNvSpPr/>
          <p:nvPr/>
        </p:nvSpPr>
        <p:spPr>
          <a:xfrm>
            <a:off x="839986" y="4992291"/>
            <a:ext cx="3418165" cy="339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26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050"/>
              <a:buFont typeface="Marcellus"/>
              <a:buNone/>
            </a:pPr>
            <a:r>
              <a:rPr b="0" i="0" lang="en-US" sz="20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Binary Patterns? Try Bernoulli</a:t>
            </a:r>
            <a:endParaRPr b="0" i="0" sz="2050" u="none" cap="none" strike="noStrike"/>
          </a:p>
        </p:txBody>
      </p:sp>
      <p:sp>
        <p:nvSpPr>
          <p:cNvPr id="148" name="Google Shape;148;p16"/>
          <p:cNvSpPr/>
          <p:nvPr/>
        </p:nvSpPr>
        <p:spPr>
          <a:xfrm>
            <a:off x="839986" y="5440561"/>
            <a:ext cx="6179939" cy="471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14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When working with presence/absence features or short texts where you only care if a word exists, </a:t>
            </a:r>
            <a:r>
              <a:rPr b="1" i="0" lang="en-US" sz="1400" u="none" cap="none" strike="noStrike">
                <a:solidFill>
                  <a:srgbClr val="FF954F"/>
                </a:solidFill>
                <a:latin typeface="Montserrat"/>
                <a:ea typeface="Montserrat"/>
                <a:cs typeface="Montserrat"/>
                <a:sym typeface="Montserrat"/>
              </a:rPr>
              <a:t>Bernoulli offers simplicity and speed</a:t>
            </a: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400" u="none" cap="none" strike="noStrike"/>
          </a:p>
        </p:txBody>
      </p:sp>
      <p:sp>
        <p:nvSpPr>
          <p:cNvPr id="149" name="Google Shape;149;p16"/>
          <p:cNvSpPr/>
          <p:nvPr/>
        </p:nvSpPr>
        <p:spPr>
          <a:xfrm>
            <a:off x="7405926" y="4538305"/>
            <a:ext cx="6588919" cy="1578650"/>
          </a:xfrm>
          <a:prstGeom prst="roundRect">
            <a:avLst>
              <a:gd fmla="val 6951" name="adj"/>
            </a:avLst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7405926" y="4515445"/>
            <a:ext cx="6588919" cy="91440"/>
          </a:xfrm>
          <a:prstGeom prst="roundRect">
            <a:avLst>
              <a:gd fmla="val 83420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/>
          <p:nvPr/>
        </p:nvSpPr>
        <p:spPr>
          <a:xfrm>
            <a:off x="10427970" y="4265890"/>
            <a:ext cx="544830" cy="544830"/>
          </a:xfrm>
          <a:prstGeom prst="roundRect">
            <a:avLst>
              <a:gd fmla="val 16783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2" name="Google Shape;152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591443" y="4429244"/>
            <a:ext cx="217884" cy="21788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/>
          <p:nvPr/>
        </p:nvSpPr>
        <p:spPr>
          <a:xfrm>
            <a:off x="7610356" y="4992291"/>
            <a:ext cx="4644628" cy="339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26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050"/>
              <a:buFont typeface="Marcellus"/>
              <a:buNone/>
            </a:pPr>
            <a:r>
              <a:rPr b="0" i="0" lang="en-US" sz="20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Numerical Measurements? Go Gaussian</a:t>
            </a:r>
            <a:endParaRPr b="0" i="0" sz="2050" u="none" cap="none" strike="noStrike"/>
          </a:p>
        </p:txBody>
      </p:sp>
      <p:sp>
        <p:nvSpPr>
          <p:cNvPr id="154" name="Google Shape;154;p16"/>
          <p:cNvSpPr/>
          <p:nvPr/>
        </p:nvSpPr>
        <p:spPr>
          <a:xfrm>
            <a:off x="7610356" y="5440561"/>
            <a:ext cx="6180058" cy="471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14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Continuous features like sensor data, medical vitals, or scientific measurements call for </a:t>
            </a:r>
            <a:r>
              <a:rPr b="1" i="0" lang="en-US" sz="1400" u="none" cap="none" strike="noStrike">
                <a:solidFill>
                  <a:srgbClr val="FF954F"/>
                </a:solidFill>
                <a:latin typeface="Montserrat"/>
                <a:ea typeface="Montserrat"/>
                <a:cs typeface="Montserrat"/>
                <a:sym typeface="Montserrat"/>
              </a:rPr>
              <a:t>Gaussian NB every time</a:t>
            </a: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400" u="none" cap="none" strike="noStrike"/>
          </a:p>
        </p:txBody>
      </p:sp>
      <p:sp>
        <p:nvSpPr>
          <p:cNvPr id="155" name="Google Shape;155;p16"/>
          <p:cNvSpPr/>
          <p:nvPr/>
        </p:nvSpPr>
        <p:spPr>
          <a:xfrm>
            <a:off x="635556" y="6321266"/>
            <a:ext cx="13359289" cy="952976"/>
          </a:xfrm>
          <a:prstGeom prst="roundRect">
            <a:avLst>
              <a:gd fmla="val 8004" name="adj"/>
            </a:avLst>
          </a:prstGeom>
          <a:solidFill>
            <a:srgbClr val="FFD1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6" name="Google Shape;156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7126" y="6564511"/>
            <a:ext cx="226933" cy="18157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6"/>
          <p:cNvSpPr/>
          <p:nvPr/>
        </p:nvSpPr>
        <p:spPr>
          <a:xfrm>
            <a:off x="1225629" y="6548199"/>
            <a:ext cx="12587645" cy="471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 tip: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When in doubt, experiment! Run quick tests with different variants on a validation set. The performance metrics will reveal the best fit for your specific dataset.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